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8" r:id="rId3"/>
    <p:sldId id="259" r:id="rId4"/>
    <p:sldId id="260" r:id="rId5"/>
    <p:sldId id="261" r:id="rId6"/>
    <p:sldId id="263" r:id="rId7"/>
    <p:sldId id="271" r:id="rId8"/>
    <p:sldId id="273" r:id="rId9"/>
    <p:sldId id="272" r:id="rId10"/>
    <p:sldId id="275" r:id="rId11"/>
    <p:sldId id="276" r:id="rId12"/>
    <p:sldId id="265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A8D4"/>
    <a:srgbClr val="7086B0"/>
    <a:srgbClr val="9BC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73669-4FE0-479C-AEC9-51D3CAC51968}" type="datetimeFigureOut">
              <a:rPr lang="de-DE" smtClean="0"/>
              <a:t>22.03.2022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3F105-C00D-4304-9417-A7F0E30C83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14585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67151-AA99-41F0-A3BC-046DE132EC86}" type="datetimeFigureOut">
              <a:rPr lang="de-DE" smtClean="0"/>
              <a:t>22.03.2022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F8E16-DDCE-4B0E-ADF4-1AF048E1AB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6048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109D5-1E01-4938-A42A-AE226D08EAFF}" type="datetime1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7898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45E5-84EE-48B3-AAB1-475C6144BEF3}" type="datetime1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247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2D0E-77CC-4ADA-AE09-7681BE1474CC}" type="datetime1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222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898C-36EE-48A4-B02F-FC9ED60C6643}" type="datetime1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8608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26EEE-2D13-465B-AA27-E9E51B2B4F80}" type="datetime1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9633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4AC9-D2D2-44A1-A847-D4DB67A4FD2B}" type="datetime1">
              <a:rPr lang="de-DE" smtClean="0"/>
              <a:t>22.03.2022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828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7A5-91E8-4718-B63B-17EC4B9A4A0C}" type="datetime1">
              <a:rPr lang="de-DE" smtClean="0"/>
              <a:t>22.03.2022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380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A73D8-3B31-403E-8D5A-13450057C663}" type="datetime1">
              <a:rPr lang="de-DE" smtClean="0"/>
              <a:t>22.03.2022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767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B71B-68C1-43DB-A40F-C742EF792A2D}" type="datetime1">
              <a:rPr lang="de-DE" smtClean="0"/>
              <a:t>22.03.2022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2414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8013-A328-4E0C-BFB0-15B27B670CC2}" type="datetime1">
              <a:rPr lang="de-DE" smtClean="0"/>
              <a:t>22.03.2022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6224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24FD-A7A3-47A2-8F6F-408C384FBB3F}" type="datetime1">
              <a:rPr lang="de-DE" smtClean="0"/>
              <a:t>22.03.2022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599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152CB-0809-42F8-AFCC-0371E3357187}" type="datetime1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6F9B9-C2B4-4806-A22A-0284B068AF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348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nternational.tu-dortmund.de/en/incomings/exchange-students-worldwide-isep-usa-progra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t="13610" r="6958" b="27040"/>
          <a:stretch/>
        </p:blipFill>
        <p:spPr>
          <a:xfrm>
            <a:off x="0" y="1192001"/>
            <a:ext cx="12199954" cy="566599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696814" y="1212321"/>
            <a:ext cx="1812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Roland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Baege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-1" y="5683823"/>
            <a:ext cx="6134794" cy="646331"/>
          </a:xfrm>
          <a:prstGeom prst="rect">
            <a:avLst/>
          </a:prstGeom>
          <a:solidFill>
            <a:srgbClr val="84B818">
              <a:alpha val="80000"/>
            </a:srgbClr>
          </a:solidFill>
          <a:effectLst/>
        </p:spPr>
        <p:txBody>
          <a:bodyPr wrap="square" rtlCol="0">
            <a:spAutoFit/>
          </a:bodyPr>
          <a:lstStyle/>
          <a:p>
            <a:r>
              <a:rPr lang="de-DE" sz="3600" dirty="0"/>
              <a:t> </a:t>
            </a:r>
            <a:r>
              <a:rPr lang="de-DE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www.international.tu-dortmund.de/en</a:t>
            </a:r>
            <a:endParaRPr lang="de-D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" y="5037432"/>
            <a:ext cx="4256116" cy="584775"/>
          </a:xfrm>
          <a:prstGeom prst="rect">
            <a:avLst/>
          </a:prstGeom>
          <a:solidFill>
            <a:srgbClr val="84B818">
              <a:alpha val="80000"/>
            </a:srgbClr>
          </a:solidFill>
          <a:effectLst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Dortmund University</a:t>
            </a:r>
            <a:endParaRPr lang="de-D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>
          <a:xfrm>
            <a:off x="9325214" y="6462345"/>
            <a:ext cx="2743200" cy="365125"/>
          </a:xfrm>
        </p:spPr>
        <p:txBody>
          <a:bodyPr/>
          <a:lstStyle/>
          <a:p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6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Foliennummernplatzhalter 1"/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pPr/>
              <a:t>10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3" cstate="print"/>
          <a:srcRect t="13240" r="7718" b="20602"/>
          <a:stretch>
            <a:fillRect/>
          </a:stretch>
        </p:blipFill>
        <p:spPr bwMode="auto">
          <a:xfrm>
            <a:off x="0" y="3146388"/>
            <a:ext cx="3676650" cy="39513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4" cstate="print"/>
          <a:srcRect r="1025"/>
          <a:stretch/>
        </p:blipFill>
        <p:spPr bwMode="auto">
          <a:xfrm>
            <a:off x="-155433" y="1195695"/>
            <a:ext cx="3831105" cy="29066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2" name="Textfeld 21"/>
          <p:cNvSpPr txBox="1"/>
          <p:nvPr/>
        </p:nvSpPr>
        <p:spPr>
          <a:xfrm>
            <a:off x="462492" y="6595154"/>
            <a:ext cx="3503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>
                <a:solidFill>
                  <a:schemeClr val="bg1"/>
                </a:solidFill>
              </a:rPr>
              <a:t>Photo</a:t>
            </a:r>
            <a:r>
              <a:rPr lang="de-DE" sz="1000" dirty="0">
                <a:solidFill>
                  <a:schemeClr val="bg1"/>
                </a:solidFill>
              </a:rPr>
              <a:t> </a:t>
            </a:r>
            <a:r>
              <a:rPr lang="de-DE" sz="1000" dirty="0" err="1">
                <a:solidFill>
                  <a:schemeClr val="bg1"/>
                </a:solidFill>
              </a:rPr>
              <a:t>credits</a:t>
            </a:r>
            <a:r>
              <a:rPr lang="de-DE" sz="1000" dirty="0">
                <a:solidFill>
                  <a:schemeClr val="bg1"/>
                </a:solidFill>
              </a:rPr>
              <a:t>: International Office/TU Dortmund University</a:t>
            </a:r>
          </a:p>
        </p:txBody>
      </p:sp>
      <p:sp>
        <p:nvSpPr>
          <p:cNvPr id="23" name="Rechteck 22"/>
          <p:cNvSpPr/>
          <p:nvPr/>
        </p:nvSpPr>
        <p:spPr>
          <a:xfrm>
            <a:off x="3566160" y="1187382"/>
            <a:ext cx="8625840" cy="666356"/>
          </a:xfrm>
          <a:prstGeom prst="rect">
            <a:avLst/>
          </a:prstGeom>
          <a:solidFill>
            <a:srgbClr val="84B81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Summer </a:t>
            </a:r>
            <a:r>
              <a:rPr lang="de-DE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(ISP)</a:t>
            </a:r>
          </a:p>
        </p:txBody>
      </p:sp>
      <p:sp>
        <p:nvSpPr>
          <p:cNvPr id="24" name="Inhaltsplatzhalter 2"/>
          <p:cNvSpPr txBox="1">
            <a:spLocks noChangeAspect="1"/>
          </p:cNvSpPr>
          <p:nvPr/>
        </p:nvSpPr>
        <p:spPr>
          <a:xfrm>
            <a:off x="3965638" y="1681146"/>
            <a:ext cx="7996375" cy="4555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Two-month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(June/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l"/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courses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English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German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TU Dortmund University</a:t>
            </a:r>
          </a:p>
          <a:p>
            <a:pPr algn="l"/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deadline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15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84B818"/>
              </a:buClr>
            </a:pPr>
            <a:r>
              <a:rPr lang="de-D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Tracks</a:t>
            </a:r>
          </a:p>
          <a:p>
            <a:pPr algn="l">
              <a:buClr>
                <a:srgbClr val="84B818"/>
              </a:buClr>
            </a:pP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Engineering </a:t>
            </a:r>
            <a:b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 Mathematics, Automation and Robotics, Biochemical and Chemical Engineering, Business &amp; Economics, Mechanical Engineering</a:t>
            </a:r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84B818"/>
              </a:buClr>
            </a:pP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German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European Studies</a:t>
            </a:r>
            <a:b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Classes deal with German culture in European and global contexts. For students interested in exploring new developments in German culture from different perspectives</a:t>
            </a:r>
          </a:p>
          <a:p>
            <a:pPr algn="l">
              <a:buClr>
                <a:srgbClr val="84B818"/>
              </a:buClr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Entrepreneurship</a:t>
            </a:r>
          </a:p>
          <a:p>
            <a:pPr algn="l">
              <a:buClr>
                <a:srgbClr val="84B818"/>
              </a:buClr>
            </a:pPr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84B818"/>
              </a:buClr>
            </a:pP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all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l"/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Independent Study/Research,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Mandatory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German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Excursions</a:t>
            </a:r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34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11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Foliennummernplatzhalter 1"/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pPr/>
              <a:t>11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" t="18112" r="42604"/>
          <a:stretch/>
        </p:blipFill>
        <p:spPr>
          <a:xfrm>
            <a:off x="-8314" y="1188720"/>
            <a:ext cx="5353399" cy="5660967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3578641" y="6589982"/>
            <a:ext cx="19145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>
                <a:solidFill>
                  <a:schemeClr val="bg1"/>
                </a:solidFill>
              </a:rPr>
              <a:t>Photo</a:t>
            </a:r>
            <a:r>
              <a:rPr lang="de-DE" sz="1000" dirty="0">
                <a:solidFill>
                  <a:schemeClr val="bg1"/>
                </a:solidFill>
              </a:rPr>
              <a:t> </a:t>
            </a:r>
            <a:r>
              <a:rPr lang="de-DE" sz="1000" dirty="0" err="1">
                <a:solidFill>
                  <a:schemeClr val="bg1"/>
                </a:solidFill>
              </a:rPr>
              <a:t>credits</a:t>
            </a:r>
            <a:r>
              <a:rPr lang="de-DE" sz="1000" dirty="0">
                <a:solidFill>
                  <a:schemeClr val="bg1"/>
                </a:solidFill>
              </a:rPr>
              <a:t>: Element 5Digital</a:t>
            </a:r>
          </a:p>
        </p:txBody>
      </p:sp>
      <p:sp>
        <p:nvSpPr>
          <p:cNvPr id="22" name="Rechteck 21"/>
          <p:cNvSpPr/>
          <p:nvPr/>
        </p:nvSpPr>
        <p:spPr>
          <a:xfrm>
            <a:off x="4674179" y="1187382"/>
            <a:ext cx="7517821" cy="686138"/>
          </a:xfrm>
          <a:prstGeom prst="rect">
            <a:avLst/>
          </a:prstGeom>
          <a:solidFill>
            <a:srgbClr val="84B81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84B818"/>
              </a:buClr>
            </a:pPr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Teaching Internship</a:t>
            </a:r>
          </a:p>
        </p:txBody>
      </p:sp>
      <p:sp>
        <p:nvSpPr>
          <p:cNvPr id="23" name="Inhaltsplatzhalter 2"/>
          <p:cNvSpPr txBox="1">
            <a:spLocks noChangeAspect="1"/>
          </p:cNvSpPr>
          <p:nvPr/>
        </p:nvSpPr>
        <p:spPr>
          <a:xfrm>
            <a:off x="5395447" y="1913311"/>
            <a:ext cx="6707883" cy="4539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4B818"/>
              </a:buClr>
            </a:pPr>
            <a:endParaRPr lang="de-DE" sz="15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-time English-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internship</a:t>
            </a:r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subjects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Grades K-12</a:t>
            </a:r>
          </a:p>
          <a:p>
            <a:pPr algn="l">
              <a:buClr>
                <a:srgbClr val="84B818"/>
              </a:buClr>
            </a:pPr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84B818"/>
              </a:buClr>
            </a:pP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 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 English language. German optional. </a:t>
            </a:r>
            <a:b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to Education majors and other majors wanting to work with youth/children.</a:t>
            </a:r>
          </a:p>
          <a:p>
            <a:pPr algn="l">
              <a:buClr>
                <a:srgbClr val="84B818"/>
              </a:buClr>
            </a:pPr>
            <a:endParaRPr lang="en-US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84B818"/>
              </a:buClr>
            </a:pP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Ideally 2-3 months for Secondary Years, longer for Early/Primary Years. (4 weeks to 6 months possible). Participation in 4-week Pre-Semester German Intensive Course (September or March) possible.</a:t>
            </a:r>
          </a:p>
          <a:p>
            <a:pPr algn="l">
              <a:buClr>
                <a:srgbClr val="84B818"/>
              </a:buClr>
            </a:pPr>
            <a:endParaRPr lang="en-US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84B818"/>
              </a:buClr>
            </a:pP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the regular exchange application.</a:t>
            </a:r>
          </a:p>
          <a:p>
            <a:endParaRPr lang="de-DE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7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9448800" y="6478450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12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" t="3170" r="-318" b="14275"/>
          <a:stretch/>
        </p:blipFill>
        <p:spPr>
          <a:xfrm>
            <a:off x="-16626" y="1195694"/>
            <a:ext cx="12244648" cy="5662305"/>
          </a:xfrm>
          <a:prstGeom prst="rect">
            <a:avLst/>
          </a:prstGeom>
        </p:spPr>
      </p:pic>
      <p:sp>
        <p:nvSpPr>
          <p:cNvPr id="11" name="Abgerundete rechteckige Legende 10"/>
          <p:cNvSpPr/>
          <p:nvPr/>
        </p:nvSpPr>
        <p:spPr>
          <a:xfrm>
            <a:off x="6278164" y="3230783"/>
            <a:ext cx="3613981" cy="1592126"/>
          </a:xfrm>
          <a:prstGeom prst="wedgeRoundRectCallout">
            <a:avLst>
              <a:gd name="adj1" fmla="val -45264"/>
              <a:gd name="adj2" fmla="val 84683"/>
              <a:gd name="adj3" fmla="val 16667"/>
            </a:avLst>
          </a:prstGeom>
          <a:solidFill>
            <a:srgbClr val="84B818">
              <a:alpha val="80000"/>
            </a:srgbClr>
          </a:solidFill>
          <a:ln>
            <a:solidFill>
              <a:srgbClr val="84B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welcoming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Dortmund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soon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" name="Titel 3"/>
          <p:cNvSpPr txBox="1">
            <a:spLocks/>
          </p:cNvSpPr>
          <p:nvPr/>
        </p:nvSpPr>
        <p:spPr>
          <a:xfrm>
            <a:off x="5843128" y="6016223"/>
            <a:ext cx="6384894" cy="447803"/>
          </a:xfrm>
          <a:prstGeom prst="rect">
            <a:avLst/>
          </a:prstGeom>
          <a:solidFill>
            <a:srgbClr val="84B818">
              <a:alpha val="80000"/>
            </a:srgbClr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400" kern="1200">
                <a:solidFill>
                  <a:srgbClr val="84B818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e</a:t>
            </a:r>
            <a:r>
              <a:rPr lang="en-US" sz="2000" dirty="0" smtClean="0">
                <a:solidFill>
                  <a:schemeClr val="bg1"/>
                </a:solidFill>
              </a:rPr>
              <a:t>-mail: </a:t>
            </a:r>
            <a:r>
              <a:rPr lang="de-DE" sz="2000" dirty="0">
                <a:solidFill>
                  <a:schemeClr val="bg1"/>
                </a:solidFill>
              </a:rPr>
              <a:t>exchange-students@tu-dortmund.de</a:t>
            </a:r>
            <a:r>
              <a:rPr lang="de-DE" dirty="0"/>
              <a:t> </a:t>
            </a:r>
            <a:endParaRPr lang="en-US" sz="20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oliennummernplatzhalter 1"/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pPr/>
              <a:t>12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 rot="16200000">
            <a:off x="10770486" y="4594707"/>
            <a:ext cx="259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>
                <a:solidFill>
                  <a:schemeClr val="bg1"/>
                </a:solidFill>
              </a:rPr>
              <a:t>Photo</a:t>
            </a:r>
            <a:r>
              <a:rPr lang="de-DE" sz="1000" dirty="0">
                <a:solidFill>
                  <a:schemeClr val="bg1"/>
                </a:solidFill>
              </a:rPr>
              <a:t> </a:t>
            </a:r>
            <a:r>
              <a:rPr lang="de-DE" sz="1000" dirty="0" err="1">
                <a:solidFill>
                  <a:schemeClr val="bg1"/>
                </a:solidFill>
              </a:rPr>
              <a:t>credits</a:t>
            </a:r>
            <a:r>
              <a:rPr lang="de-DE" sz="1000" dirty="0">
                <a:solidFill>
                  <a:schemeClr val="bg1"/>
                </a:solidFill>
              </a:rPr>
              <a:t>: </a:t>
            </a:r>
            <a:r>
              <a:rPr lang="de-DE" sz="1000" dirty="0" smtClean="0">
                <a:solidFill>
                  <a:schemeClr val="bg1"/>
                </a:solidFill>
              </a:rPr>
              <a:t>Roland </a:t>
            </a:r>
            <a:r>
              <a:rPr lang="de-DE" sz="1000" dirty="0" err="1" smtClean="0">
                <a:solidFill>
                  <a:schemeClr val="bg1"/>
                </a:solidFill>
              </a:rPr>
              <a:t>Gorecki</a:t>
            </a:r>
            <a:r>
              <a:rPr lang="de-DE" sz="1000" dirty="0" smtClean="0">
                <a:solidFill>
                  <a:schemeClr val="bg1"/>
                </a:solidFill>
              </a:rPr>
              <a:t>/Stadt Dortmund</a:t>
            </a:r>
            <a:endParaRPr lang="de-D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r="16492" b="10814"/>
          <a:stretch/>
        </p:blipFill>
        <p:spPr>
          <a:xfrm>
            <a:off x="5976643" y="1237721"/>
            <a:ext cx="6206736" cy="5620741"/>
          </a:xfrm>
          <a:prstGeom prst="rect">
            <a:avLst/>
          </a:prstGeom>
        </p:spPr>
      </p:pic>
      <p:sp>
        <p:nvSpPr>
          <p:cNvPr id="6" name="Pfeil nach rechts 5"/>
          <p:cNvSpPr/>
          <p:nvPr/>
        </p:nvSpPr>
        <p:spPr>
          <a:xfrm rot="12944104">
            <a:off x="9192569" y="4592229"/>
            <a:ext cx="280987" cy="66333"/>
          </a:xfrm>
          <a:prstGeom prst="rightArrow">
            <a:avLst/>
          </a:prstGeom>
          <a:solidFill>
            <a:srgbClr val="84B818"/>
          </a:solidFill>
          <a:ln>
            <a:solidFill>
              <a:srgbClr val="84B818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9500344" y="4515838"/>
            <a:ext cx="1230939" cy="369332"/>
          </a:xfrm>
          <a:prstGeom prst="rect">
            <a:avLst/>
          </a:prstGeom>
          <a:solidFill>
            <a:srgbClr val="84B818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Dortmund</a:t>
            </a:r>
          </a:p>
        </p:txBody>
      </p:sp>
      <p:sp>
        <p:nvSpPr>
          <p:cNvPr id="12" name="Rechteck 11"/>
          <p:cNvSpPr/>
          <p:nvPr/>
        </p:nvSpPr>
        <p:spPr>
          <a:xfrm>
            <a:off x="506140" y="3031402"/>
            <a:ext cx="6351859" cy="2033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4" indent="-28575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rgbClr val="84B818"/>
              </a:buClr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565656"/>
                </a:solidFill>
                <a:latin typeface="Arial" pitchFamily="34" charset="0"/>
                <a:cs typeface="Arial" pitchFamily="34" charset="0"/>
              </a:rPr>
              <a:t>The Ruhr Area is Germany’s most densely populated area with almost 6 million people from over 150 nations</a:t>
            </a:r>
          </a:p>
          <a:p>
            <a:pPr marL="0" lvl="4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rgbClr val="84B818"/>
              </a:buClr>
            </a:pPr>
            <a:endParaRPr lang="en-US" altLang="de-DE" sz="1600" dirty="0">
              <a:solidFill>
                <a:srgbClr val="565656"/>
              </a:solidFill>
              <a:latin typeface="Arial" pitchFamily="34" charset="0"/>
              <a:cs typeface="Arial" pitchFamily="34" charset="0"/>
            </a:endParaRPr>
          </a:p>
          <a:p>
            <a:pPr marL="285750" lvl="4" indent="-28575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rgbClr val="84B818"/>
              </a:buClr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565656"/>
                </a:solidFill>
                <a:latin typeface="Arial" pitchFamily="34" charset="0"/>
                <a:cs typeface="Arial" pitchFamily="34" charset="0"/>
              </a:rPr>
              <a:t>Benefits: safe environment, multicultural, relatively cheap cost of living, great location in Europe</a:t>
            </a:r>
          </a:p>
          <a:p>
            <a:pPr marL="0" lvl="4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rgbClr val="84B818"/>
              </a:buClr>
            </a:pPr>
            <a:endParaRPr lang="en-US" altLang="de-DE" sz="1600" dirty="0">
              <a:solidFill>
                <a:srgbClr val="565656"/>
              </a:solidFill>
              <a:latin typeface="Arial" pitchFamily="34" charset="0"/>
              <a:cs typeface="Arial" pitchFamily="34" charset="0"/>
            </a:endParaRPr>
          </a:p>
          <a:p>
            <a:pPr marL="285750" lvl="4" indent="-28575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rgbClr val="84B818"/>
              </a:buClr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565656"/>
                </a:solidFill>
                <a:latin typeface="Arial" pitchFamily="34" charset="0"/>
                <a:cs typeface="Arial" pitchFamily="34" charset="0"/>
              </a:rPr>
              <a:t>Dortmund has nearly 600,000 inhabitants and a vibrant history</a:t>
            </a:r>
          </a:p>
          <a:p>
            <a:pPr marL="285750" lvl="4" indent="-28575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rgbClr val="84B818"/>
              </a:buClr>
              <a:buFont typeface="Arial" panose="020B0604020202020204" pitchFamily="34" charset="0"/>
              <a:buChar char="•"/>
            </a:pPr>
            <a:endParaRPr lang="en-US" altLang="de-DE" sz="500" u="sng" dirty="0">
              <a:solidFill>
                <a:srgbClr val="56565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9440179" y="6492875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2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9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6287" t="1" r="6110" b="38858"/>
          <a:stretch/>
        </p:blipFill>
        <p:spPr>
          <a:xfrm>
            <a:off x="-1" y="1195388"/>
            <a:ext cx="12210255" cy="5662612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</p:spPr>
      </p:pic>
      <p:sp>
        <p:nvSpPr>
          <p:cNvPr id="6" name="Textfeld 5"/>
          <p:cNvSpPr txBox="1"/>
          <p:nvPr/>
        </p:nvSpPr>
        <p:spPr>
          <a:xfrm>
            <a:off x="8794865" y="5892080"/>
            <a:ext cx="3397136" cy="523220"/>
          </a:xfrm>
          <a:prstGeom prst="rect">
            <a:avLst/>
          </a:prstGeom>
          <a:solidFill>
            <a:srgbClr val="84B818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Dortmund!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0405623" y="1214370"/>
            <a:ext cx="17863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Michele Bergermann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" y="1878262"/>
            <a:ext cx="2518755" cy="523220"/>
          </a:xfrm>
          <a:prstGeom prst="rect">
            <a:avLst/>
          </a:prstGeom>
          <a:solidFill>
            <a:srgbClr val="84B818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Who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9448800" y="6484900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3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6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4" r="15095" b="307"/>
          <a:stretch/>
        </p:blipFill>
        <p:spPr>
          <a:xfrm>
            <a:off x="8303495" y="1194338"/>
            <a:ext cx="3888505" cy="380019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0914086" y="1183942"/>
            <a:ext cx="127791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Jonas von Werne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" t="1" r="6221" b="20715"/>
          <a:stretch/>
        </p:blipFill>
        <p:spPr>
          <a:xfrm>
            <a:off x="-16935" y="1195849"/>
            <a:ext cx="3771779" cy="397728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r="10234"/>
          <a:stretch/>
        </p:blipFill>
        <p:spPr>
          <a:xfrm>
            <a:off x="3751427" y="1195408"/>
            <a:ext cx="4555486" cy="3540974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416" y="1211220"/>
            <a:ext cx="14766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err="1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600" dirty="0" err="1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: 30daysreplay Germany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059479" y="1205724"/>
            <a:ext cx="127791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Waldemar Brandt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797" r="32765" b="15683"/>
          <a:stretch/>
        </p:blipFill>
        <p:spPr>
          <a:xfrm>
            <a:off x="7922278" y="4419140"/>
            <a:ext cx="4269723" cy="243886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53"/>
          <a:stretch/>
        </p:blipFill>
        <p:spPr>
          <a:xfrm>
            <a:off x="-8467" y="4410519"/>
            <a:ext cx="5003802" cy="246344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0" r="53692" b="42598"/>
          <a:stretch/>
        </p:blipFill>
        <p:spPr>
          <a:xfrm>
            <a:off x="5002107" y="4410673"/>
            <a:ext cx="2950163" cy="244732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2142786" y="3827428"/>
            <a:ext cx="3707682" cy="523220"/>
          </a:xfrm>
          <a:prstGeom prst="rect">
            <a:avLst/>
          </a:prstGeom>
          <a:solidFill>
            <a:srgbClr val="84B818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of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Dortmund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996223" y="4417150"/>
            <a:ext cx="3629045" cy="523220"/>
          </a:xfrm>
          <a:prstGeom prst="rect">
            <a:avLst/>
          </a:prstGeom>
          <a:solidFill>
            <a:srgbClr val="84B818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983933" y="6658218"/>
            <a:ext cx="13468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err="1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600" dirty="0" err="1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: Evgeni </a:t>
            </a:r>
            <a:r>
              <a:rPr lang="de-DE" sz="600" dirty="0" err="1">
                <a:latin typeface="Arial" panose="020B0604020202020204" pitchFamily="34" charset="0"/>
                <a:cs typeface="Arial" panose="020B0604020202020204" pitchFamily="34" charset="0"/>
              </a:rPr>
              <a:t>Tcherkasski</a:t>
            </a:r>
            <a:endParaRPr lang="de-DE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783477" y="6673334"/>
            <a:ext cx="116570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Julian </a:t>
            </a:r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Guttzeit</a:t>
            </a:r>
            <a:endParaRPr lang="de-DE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751427" y="6670164"/>
            <a:ext cx="126028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Magnus Terhorst</a:t>
            </a:r>
            <a:endParaRPr lang="de-DE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9448800" y="6487601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4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t="28620" r="12240" b="19337"/>
          <a:stretch/>
        </p:blipFill>
        <p:spPr>
          <a:xfrm flipH="1">
            <a:off x="-1" y="1195695"/>
            <a:ext cx="12192000" cy="5670925"/>
          </a:xfrm>
          <a:prstGeom prst="rect">
            <a:avLst/>
          </a:prstGeom>
        </p:spPr>
      </p:pic>
      <p:sp>
        <p:nvSpPr>
          <p:cNvPr id="15" name="Inhaltsplatzhalter 17"/>
          <p:cNvSpPr txBox="1">
            <a:spLocks/>
          </p:cNvSpPr>
          <p:nvPr/>
        </p:nvSpPr>
        <p:spPr>
          <a:xfrm>
            <a:off x="4449522" y="4803777"/>
            <a:ext cx="8605126" cy="2182482"/>
          </a:xfrm>
          <a:prstGeom prst="rect">
            <a:avLst/>
          </a:prstGeom>
        </p:spPr>
        <p:txBody>
          <a:bodyPr vert="horz" lIns="91440" tIns="23400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Font typeface="Arial" pitchFamily="34" charset="0"/>
              <a:buChar char="•"/>
              <a:defRPr sz="1600" kern="1200" baseline="0">
                <a:solidFill>
                  <a:srgbClr val="56565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46088" indent="-196850" algn="l" defTabSz="914400" rtl="0" eaLnBrk="1" latinLnBrk="0" hangingPunct="1">
              <a:spcBef>
                <a:spcPts val="200"/>
              </a:spcBef>
              <a:buFont typeface="Arial" pitchFamily="34" charset="0"/>
              <a:buChar char="•"/>
              <a:defRPr sz="1400" kern="1200" baseline="0">
                <a:solidFill>
                  <a:srgbClr val="56565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rgbClr val="565656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rgbClr val="565656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rgbClr val="565656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0379826" y="1195695"/>
            <a:ext cx="1812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Jürgen Huhn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5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955440" y="4077827"/>
            <a:ext cx="9004851" cy="2782178"/>
          </a:xfrm>
          <a:prstGeom prst="rect">
            <a:avLst/>
          </a:prstGeom>
          <a:solidFill>
            <a:srgbClr val="84B8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1" name="Titel 14"/>
          <p:cNvSpPr txBox="1">
            <a:spLocks/>
          </p:cNvSpPr>
          <p:nvPr/>
        </p:nvSpPr>
        <p:spPr>
          <a:xfrm>
            <a:off x="3151097" y="4195388"/>
            <a:ext cx="8234660" cy="4357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 Dortmund University </a:t>
            </a:r>
            <a:r>
              <a:rPr lang="de-D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 Departments…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Inhaltsplatzhalter 17"/>
          <p:cNvSpPr txBox="1">
            <a:spLocks/>
          </p:cNvSpPr>
          <p:nvPr/>
        </p:nvSpPr>
        <p:spPr>
          <a:xfrm>
            <a:off x="3169179" y="4513549"/>
            <a:ext cx="4162522" cy="2182482"/>
          </a:xfrm>
          <a:prstGeom prst="rect">
            <a:avLst/>
          </a:prstGeom>
        </p:spPr>
        <p:txBody>
          <a:bodyPr vert="horz" lIns="91440" tIns="234000" rIns="91440" bIns="45720" rtlCol="0">
            <a:normAutofit fontScale="85000" lnSpcReduction="20000"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Font typeface="Arial" pitchFamily="34" charset="0"/>
              <a:buChar char="•"/>
              <a:defRPr sz="1600" kern="1200" baseline="0">
                <a:solidFill>
                  <a:srgbClr val="56565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46088" indent="-196850" algn="l" defTabSz="914400" rtl="0" eaLnBrk="1" latinLnBrk="0" hangingPunct="1">
              <a:spcBef>
                <a:spcPts val="200"/>
              </a:spcBef>
              <a:buFont typeface="Arial" pitchFamily="34" charset="0"/>
              <a:buChar char="•"/>
              <a:defRPr sz="1400" kern="1200" baseline="0">
                <a:solidFill>
                  <a:srgbClr val="56565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rgbClr val="565656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rgbClr val="565656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rgbClr val="565656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Mathematics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Physics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Chemistry &amp; Chemical Biology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Computer Science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Statistics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Biochemical and Chemical Engineering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Mechanical Engineering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Electrical Engineering and Information Technology</a:t>
            </a:r>
            <a:endParaRPr lang="de-DE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8" name="Inhaltsplatzhalter 12"/>
          <p:cNvSpPr txBox="1">
            <a:spLocks/>
          </p:cNvSpPr>
          <p:nvPr/>
        </p:nvSpPr>
        <p:spPr>
          <a:xfrm>
            <a:off x="7760353" y="4513767"/>
            <a:ext cx="4199938" cy="2398144"/>
          </a:xfrm>
          <a:prstGeom prst="rect">
            <a:avLst/>
          </a:prstGeom>
        </p:spPr>
        <p:txBody>
          <a:bodyPr vert="horz" lIns="91440" tIns="234000" rIns="91440" bIns="45720" rtlCol="0">
            <a:noAutofit/>
          </a:bodyPr>
          <a:lstStyle>
            <a:defPPr>
              <a:defRPr lang="de-DE"/>
            </a:defPPr>
            <a:lvl1pPr marL="285750" indent="-285750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Font typeface="Arial" pitchFamily="34" charset="0"/>
              <a:buChar char="•"/>
              <a:defRPr sz="1600" baseline="0">
                <a:solidFill>
                  <a:srgbClr val="565656"/>
                </a:solidFill>
                <a:latin typeface="Arial" pitchFamily="34" charset="0"/>
                <a:cs typeface="Arial" pitchFamily="34" charset="0"/>
              </a:defRPr>
            </a:lvl1pPr>
            <a:lvl2pPr marL="446088" indent="-196850">
              <a:spcBef>
                <a:spcPts val="200"/>
              </a:spcBef>
              <a:buFont typeface="Arial" pitchFamily="34" charset="0"/>
              <a:buChar char="•"/>
              <a:defRPr sz="1400" baseline="0">
                <a:solidFill>
                  <a:srgbClr val="56565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 baseline="0">
                <a:solidFill>
                  <a:srgbClr val="56565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 baseline="0">
                <a:solidFill>
                  <a:srgbClr val="56565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 baseline="0">
                <a:solidFill>
                  <a:srgbClr val="56565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chemeClr val="bg1"/>
                </a:solidFill>
              </a:rPr>
              <a:t>Spatial Planning</a:t>
            </a:r>
            <a:endParaRPr lang="de-DE" sz="1400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chemeClr val="bg1"/>
                </a:solidFill>
              </a:rPr>
              <a:t>Architecture and Civil Engineering</a:t>
            </a:r>
            <a:endParaRPr lang="de-DE" sz="1400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chemeClr val="bg1"/>
                </a:solidFill>
              </a:rPr>
              <a:t>Business and Economics</a:t>
            </a:r>
            <a:endParaRPr lang="de-DE" sz="1400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chemeClr val="bg1"/>
                </a:solidFill>
              </a:rPr>
              <a:t>Educational Sciences &amp; Psychology</a:t>
            </a:r>
            <a:endParaRPr lang="de-DE" sz="1400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chemeClr val="bg1"/>
                </a:solidFill>
              </a:rPr>
              <a:t>Rehabilitation Sciences</a:t>
            </a:r>
            <a:endParaRPr lang="de-DE" sz="1400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chemeClr val="bg1"/>
                </a:solidFill>
              </a:rPr>
              <a:t>Humanities &amp; Theology</a:t>
            </a:r>
            <a:endParaRPr lang="de-DE" sz="1400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chemeClr val="bg1"/>
                </a:solidFill>
              </a:rPr>
              <a:t>Cultural Studies</a:t>
            </a:r>
            <a:endParaRPr lang="de-DE" sz="1400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chemeClr val="bg1"/>
                </a:solidFill>
              </a:rPr>
              <a:t>Arts and Sports Sciences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chemeClr val="bg1"/>
                </a:solidFill>
              </a:rPr>
              <a:t>Social Sciences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9" name="Abgerundete rechteckige Legende 18"/>
          <p:cNvSpPr/>
          <p:nvPr/>
        </p:nvSpPr>
        <p:spPr>
          <a:xfrm>
            <a:off x="7685389" y="1427181"/>
            <a:ext cx="4082697" cy="2025057"/>
          </a:xfrm>
          <a:prstGeom prst="wedgeRoundRectCallout">
            <a:avLst>
              <a:gd name="adj1" fmla="val -45504"/>
              <a:gd name="adj2" fmla="val 70035"/>
              <a:gd name="adj3" fmla="val 16667"/>
            </a:avLst>
          </a:prstGeom>
          <a:solidFill>
            <a:srgbClr val="84B818">
              <a:alpha val="80000"/>
            </a:srgbClr>
          </a:solidFill>
          <a:ln>
            <a:solidFill>
              <a:srgbClr val="84B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Founded 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1968</a:t>
            </a:r>
            <a:endParaRPr lang="de-DE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de-DE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approx.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34,000 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students, 11%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campuses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 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world’s first fully automatic monorail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Adjacent technology park: the largest in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Alliance Ruhr: Opportunity to cross-enroll in classes at Ruhr University Bochum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and/or at the 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Duisburg-Essen</a:t>
            </a:r>
          </a:p>
        </p:txBody>
      </p:sp>
    </p:spTree>
    <p:extLst>
      <p:ext uri="{BB962C8B-B14F-4D97-AF65-F5344CB8AC3E}">
        <p14:creationId xmlns:p14="http://schemas.microsoft.com/office/powerpoint/2010/main" val="268961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t="24803" r="3780" b="15669"/>
          <a:stretch/>
        </p:blipFill>
        <p:spPr>
          <a:xfrm>
            <a:off x="0" y="1192001"/>
            <a:ext cx="12190844" cy="566599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0378670" y="1187382"/>
            <a:ext cx="1812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Silke Viol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9447644" y="6492875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6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-1156" y="1329522"/>
            <a:ext cx="3864673" cy="646331"/>
          </a:xfrm>
          <a:prstGeom prst="rect">
            <a:avLst/>
          </a:prstGeom>
          <a:solidFill>
            <a:srgbClr val="84B818">
              <a:alpha val="80000"/>
            </a:srgbClr>
          </a:solidFill>
          <a:effectLst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</a:rPr>
              <a:t>          </a:t>
            </a:r>
            <a:r>
              <a:rPr lang="de-DE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e-DE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Services 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6920" y="2142116"/>
            <a:ext cx="6213987" cy="1815882"/>
          </a:xfrm>
          <a:prstGeom prst="rect">
            <a:avLst/>
          </a:prstGeom>
          <a:solidFill>
            <a:srgbClr val="84B818">
              <a:alpha val="80000"/>
            </a:srgbClr>
          </a:solidFill>
          <a:ln>
            <a:solidFill>
              <a:srgbClr val="84B818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 Orientation and Tutoring 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care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dorm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reservation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visa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appointment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Dortmund, 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Pick-up 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Dortmund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upon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arrival</a:t>
            </a:r>
            <a:endParaRPr lang="de-DE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Buddy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“Dortmund Doubles”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paired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endParaRPr lang="de-DE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Advisors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endParaRPr lang="de-DE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ifferent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endParaRPr lang="de-DE" altLang="de-DE" sz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6920" y="4082738"/>
            <a:ext cx="6213987" cy="738664"/>
          </a:xfrm>
          <a:prstGeom prst="rect">
            <a:avLst/>
          </a:prstGeom>
          <a:solidFill>
            <a:srgbClr val="84B818">
              <a:alpha val="80000"/>
            </a:srgbClr>
          </a:solidFill>
          <a:ln>
            <a:solidFill>
              <a:srgbClr val="84B818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buClr>
                <a:srgbClr val="84B818"/>
              </a:buClr>
              <a:defRPr b="1"/>
            </a:lvl1pPr>
            <a:lvl2pPr lvl="1">
              <a:buClr>
                <a:srgbClr val="84B818"/>
              </a:buClr>
            </a:lvl2pPr>
          </a:lstStyle>
          <a:p>
            <a:r>
              <a:rPr lang="de-DE" alt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-semester German Intensive </a:t>
            </a: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altLang="de-DE" sz="14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</a:t>
            </a:r>
            <a:r>
              <a:rPr lang="de-DE" altLang="de-DE" sz="14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altLang="de-DE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September, 4 </a:t>
            </a:r>
            <a:r>
              <a:rPr lang="de-DE" altLang="de-DE" sz="1400" b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  <a:endParaRPr lang="de-DE" altLang="de-DE" sz="14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altLang="de-DE" sz="1400" b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altLang="de-DE" sz="14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4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tuition</a:t>
            </a:r>
            <a:r>
              <a:rPr lang="de-DE" altLang="de-DE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4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fees</a:t>
            </a:r>
            <a:r>
              <a:rPr lang="de-DE" altLang="de-DE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4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de-DE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4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</a:t>
            </a:r>
            <a:r>
              <a:rPr lang="de-DE" altLang="de-DE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4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endParaRPr lang="de-DE" altLang="de-DE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976857" y="5538768"/>
            <a:ext cx="6213987" cy="738664"/>
          </a:xfrm>
          <a:prstGeom prst="rect">
            <a:avLst/>
          </a:prstGeom>
          <a:solidFill>
            <a:srgbClr val="84B818">
              <a:alpha val="80000"/>
            </a:srgbClr>
          </a:solidFill>
          <a:ln>
            <a:solidFill>
              <a:srgbClr val="84B818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buClr>
                <a:srgbClr val="84B818"/>
              </a:buClr>
              <a:defRPr b="1"/>
            </a:lvl1pPr>
            <a:lvl2pPr lvl="1">
              <a:buClr>
                <a:srgbClr val="84B818"/>
              </a:buClr>
            </a:lvl2pPr>
          </a:lstStyle>
          <a:p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NRW Ticket</a:t>
            </a:r>
          </a:p>
          <a:p>
            <a:r>
              <a:rPr lang="de-DE" altLang="de-DE" sz="14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Enables</a:t>
            </a:r>
            <a:r>
              <a:rPr lang="de-DE" altLang="de-DE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4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de-DE" altLang="de-DE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de-DE" altLang="de-DE" sz="14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de-DE" altLang="de-DE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400" b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de-DE" altLang="de-DE" sz="14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400" b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de-DE" altLang="de-DE" sz="14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DE" altLang="de-DE" sz="14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de-DE" altLang="de-DE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North Rhine </a:t>
            </a:r>
            <a:r>
              <a:rPr lang="de-DE" altLang="de-DE" sz="14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Westphalia</a:t>
            </a:r>
            <a:r>
              <a:rPr lang="de-DE" altLang="de-DE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de-DE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Cologne, Düsseldorf, </a:t>
            </a:r>
            <a:r>
              <a:rPr lang="en-US" altLang="de-DE" sz="14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Münster</a:t>
            </a:r>
            <a:r>
              <a:rPr lang="en-US" altLang="de-DE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etc.</a:t>
            </a:r>
            <a:endParaRPr lang="de-DE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40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3" r="241" b="14941"/>
          <a:stretch/>
        </p:blipFill>
        <p:spPr>
          <a:xfrm>
            <a:off x="3025" y="1192001"/>
            <a:ext cx="12191746" cy="5665999"/>
          </a:xfrm>
          <a:prstGeom prst="rect">
            <a:avLst/>
          </a:prstGeom>
        </p:spPr>
      </p:pic>
      <p:sp>
        <p:nvSpPr>
          <p:cNvPr id="50" name="Textfeld 49"/>
          <p:cNvSpPr txBox="1"/>
          <p:nvPr/>
        </p:nvSpPr>
        <p:spPr>
          <a:xfrm>
            <a:off x="-336270" y="1221480"/>
            <a:ext cx="1812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Lea Schubert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7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-2509" y="1774600"/>
            <a:ext cx="7262302" cy="1200329"/>
          </a:xfrm>
          <a:prstGeom prst="rect">
            <a:avLst/>
          </a:prstGeom>
          <a:solidFill>
            <a:srgbClr val="84B818">
              <a:alpha val="80000"/>
            </a:srgbClr>
          </a:solidFill>
          <a:ln>
            <a:solidFill>
              <a:srgbClr val="84B818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buClr>
                <a:srgbClr val="84B818"/>
              </a:buClr>
              <a:defRPr b="1"/>
            </a:lvl1pPr>
            <a:lvl2pPr lvl="1">
              <a:buClr>
                <a:srgbClr val="84B818"/>
              </a:buClr>
            </a:lvl2pPr>
          </a:lstStyle>
          <a:p>
            <a:r>
              <a:rPr lang="de-DE" alt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de-DE" altLang="de-DE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Website in German &amp; English!</a:t>
            </a:r>
          </a:p>
          <a:p>
            <a:r>
              <a:rPr lang="en-US" altLang="de-DE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All </a:t>
            </a:r>
            <a:r>
              <a:rPr lang="en-US" altLang="de-DE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 information can be found </a:t>
            </a:r>
            <a:r>
              <a:rPr lang="en-US" altLang="de-DE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(and much more!)</a:t>
            </a:r>
          </a:p>
          <a:p>
            <a:endParaRPr lang="en-US" altLang="de-DE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https://international.tu-dortmund.de/en/exchange-students</a:t>
            </a:r>
            <a:endParaRPr lang="de-DE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8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8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619" r="-23" b="7631"/>
          <a:stretch/>
        </p:blipFill>
        <p:spPr>
          <a:xfrm>
            <a:off x="-1" y="1188719"/>
            <a:ext cx="12194771" cy="566928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0" y="1901956"/>
            <a:ext cx="5986732" cy="646331"/>
          </a:xfrm>
          <a:prstGeom prst="rect">
            <a:avLst/>
          </a:prstGeom>
          <a:solidFill>
            <a:srgbClr val="84B818">
              <a:alpha val="80000"/>
            </a:srgbClr>
          </a:solidFill>
          <a:effectLst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</a:rPr>
              <a:t>   </a:t>
            </a:r>
            <a:r>
              <a:rPr lang="de-DE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de-DE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&amp; off </a:t>
            </a:r>
            <a:r>
              <a:rPr lang="de-DE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  <a:r>
              <a:rPr lang="de-DE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72861" y="2673243"/>
            <a:ext cx="8471140" cy="2355957"/>
          </a:xfrm>
          <a:prstGeom prst="rect">
            <a:avLst/>
          </a:prstGeom>
          <a:solidFill>
            <a:srgbClr val="84B8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84B818"/>
              </a:buClr>
            </a:pPr>
            <a:endParaRPr lang="en-US" sz="2800" dirty="0" smtClean="0"/>
          </a:p>
          <a:p>
            <a:pPr>
              <a:buClr>
                <a:schemeClr val="bg1"/>
              </a:buClr>
            </a:pP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75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differents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fitness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studio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  <a:endParaRPr lang="de-DE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bg1"/>
              </a:buClr>
            </a:pPr>
            <a:endParaRPr lang="de-DE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bg1"/>
              </a:buClr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Choirs, big bands, orchestras - the musical life at TU is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colorful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involved in our ensembles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bg1"/>
              </a:buClr>
            </a:pP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Culture &amp;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Dortmund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downtown campus on the uni­ver­si­ty floor of the “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Dort­mun­der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U” Center for Arts and Creativity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free tickets for performances at the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“Theater Dortmund”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many events in Dortmund and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tickets for a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soccer game of the BVB!</a:t>
            </a:r>
          </a:p>
          <a:p>
            <a:pPr>
              <a:buClr>
                <a:srgbClr val="84B818"/>
              </a:buClr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411691" y="1212321"/>
            <a:ext cx="1812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Roland </a:t>
            </a:r>
            <a:r>
              <a:rPr lang="de-DE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Baege</a:t>
            </a:r>
            <a:endParaRPr 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liennummernplatzhalter 1"/>
          <p:cNvSpPr txBox="1">
            <a:spLocks/>
          </p:cNvSpPr>
          <p:nvPr/>
        </p:nvSpPr>
        <p:spPr>
          <a:xfrm>
            <a:off x="9390610" y="64915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pPr/>
              <a:t>8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9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1" y="0"/>
            <a:ext cx="4405943" cy="121232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0" y="1187382"/>
            <a:ext cx="12252960" cy="0"/>
          </a:xfrm>
          <a:prstGeom prst="line">
            <a:avLst/>
          </a:prstGeom>
          <a:ln w="9525">
            <a:solidFill>
              <a:srgbClr val="9BC43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t="-16570" r="16962" b="25499"/>
          <a:stretch/>
        </p:blipFill>
        <p:spPr>
          <a:xfrm>
            <a:off x="9491559" y="4637333"/>
            <a:ext cx="2711525" cy="222066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8" r="17004" b="12484"/>
          <a:stretch/>
        </p:blipFill>
        <p:spPr>
          <a:xfrm>
            <a:off x="9491559" y="1195695"/>
            <a:ext cx="2701297" cy="2020187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0089556" y="1212321"/>
            <a:ext cx="2486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de-DE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Studierendenwerk Dortmund</a:t>
            </a:r>
            <a:endParaRPr 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511521" y="3813739"/>
            <a:ext cx="8878589" cy="2805476"/>
          </a:xfrm>
          <a:prstGeom prst="rect">
            <a:avLst/>
          </a:prstGeom>
          <a:solidFill>
            <a:srgbClr val="84B8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84B818"/>
              </a:buClr>
            </a:pPr>
            <a:endParaRPr lang="de-D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658097" y="3877649"/>
            <a:ext cx="43422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Dortmund University offers several 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cafés and </a:t>
            </a: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cafeterias</a:t>
            </a:r>
            <a:b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Expenses </a:t>
            </a: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food: approx. 300 €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month</a:t>
            </a:r>
            <a:endParaRPr lang="en-US" alt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Subsidized meals in the cafeteria (lunch) from </a:t>
            </a:r>
            <a:endParaRPr lang="en-US" altLang="de-DE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1.50 </a:t>
            </a: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- 4 €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(entrée 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sides), including vegan and vegetarian options, 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grill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counter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buffet 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à la carte warm/</a:t>
            </a: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buffet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Bistros 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open </a:t>
            </a: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breakfast and 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lunch</a:t>
            </a:r>
            <a:endParaRPr lang="en-US" alt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“food </a:t>
            </a:r>
            <a:r>
              <a:rPr lang="en-US" alt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fakultät</a:t>
            </a: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open </a:t>
            </a:r>
            <a:r>
              <a:rPr lang="en-US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fresh pizza and pasta for lunch or dinner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7" t="34213" r="17220" b="32914"/>
          <a:stretch/>
        </p:blipFill>
        <p:spPr>
          <a:xfrm>
            <a:off x="9491560" y="3207569"/>
            <a:ext cx="2703212" cy="2033983"/>
          </a:xfrm>
          <a:prstGeom prst="rect">
            <a:avLst/>
          </a:prstGeom>
        </p:spPr>
      </p:pic>
      <p:sp>
        <p:nvSpPr>
          <p:cNvPr id="17" name="Inhaltsplatzhalter 2"/>
          <p:cNvSpPr txBox="1">
            <a:spLocks noChangeAspect="1"/>
          </p:cNvSpPr>
          <p:nvPr/>
        </p:nvSpPr>
        <p:spPr>
          <a:xfrm>
            <a:off x="642925" y="3877649"/>
            <a:ext cx="4015172" cy="3132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84B818"/>
              </a:buClr>
            </a:pP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Summer/Spring Semester: April - </a:t>
            </a:r>
            <a:r>
              <a:rPr lang="de-DE" alt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Winter/Fall Semester: </a:t>
            </a:r>
            <a:r>
              <a:rPr lang="de-DE" alt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de-DE" alt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(German Intensive Course March </a:t>
            </a:r>
            <a:r>
              <a:rPr lang="de-DE" alt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September)</a:t>
            </a:r>
            <a:br>
              <a:rPr lang="de-DE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84B818"/>
              </a:buClr>
            </a:pPr>
            <a: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has its own subway stop approx. six minutes from downtown Dortmund</a:t>
            </a:r>
            <a:br>
              <a:rPr lang="en-US" alt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84B818"/>
              </a:buClr>
            </a:pP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dorms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off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  <a:endParaRPr lang="de-DE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84B818"/>
              </a:buClr>
            </a:pP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rooms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buClr>
                <a:srgbClr val="84B818"/>
              </a:buClr>
            </a:pP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Approx. 450 € / </a:t>
            </a:r>
            <a:r>
              <a:rPr lang="de-DE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  <a:endParaRPr 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144683" y="3090019"/>
            <a:ext cx="7245427" cy="646331"/>
          </a:xfrm>
          <a:prstGeom prst="rect">
            <a:avLst/>
          </a:prstGeom>
          <a:solidFill>
            <a:srgbClr val="84B818">
              <a:alpha val="80000"/>
            </a:srgbClr>
          </a:solidFill>
          <a:effectLst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</a:rPr>
              <a:t>   </a:t>
            </a:r>
            <a:r>
              <a:rPr lang="de-DE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 on </a:t>
            </a:r>
            <a:r>
              <a:rPr lang="de-DE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  <a:r>
              <a:rPr lang="de-DE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in Dortmund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oliennummernplatzhalter 1"/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16F9B9-C2B4-4806-A22A-0284B068AFC3}" type="slidenum">
              <a:rPr lang="de-DE" sz="1600" smtClean="0">
                <a:solidFill>
                  <a:schemeClr val="bg1">
                    <a:lumMod val="75000"/>
                  </a:schemeClr>
                </a:solidFill>
              </a:rPr>
              <a:pPr/>
              <a:t>9</a:t>
            </a:fld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83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833</Words>
  <Application>Microsoft Office PowerPoint</Application>
  <PresentationFormat>Breitbild</PresentationFormat>
  <Paragraphs>135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TU Dortmund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Thomas, Lea</dc:creator>
  <cp:lastModifiedBy>Thomas, Lea</cp:lastModifiedBy>
  <cp:revision>21</cp:revision>
  <dcterms:created xsi:type="dcterms:W3CDTF">2022-01-05T09:44:00Z</dcterms:created>
  <dcterms:modified xsi:type="dcterms:W3CDTF">2022-03-22T11:07:07Z</dcterms:modified>
</cp:coreProperties>
</file>